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71" r:id="rId5"/>
    <p:sldId id="275" r:id="rId6"/>
    <p:sldId id="263" r:id="rId7"/>
    <p:sldId id="276" r:id="rId8"/>
    <p:sldId id="277" r:id="rId9"/>
    <p:sldId id="266" r:id="rId10"/>
    <p:sldId id="280" r:id="rId11"/>
    <p:sldId id="279" r:id="rId12"/>
    <p:sldId id="278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ACAE"/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40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652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1577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270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419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68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58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808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090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3751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150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48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4857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8020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003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570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5594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3724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1281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4750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4738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5643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847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47B2F-54ED-4304-9649-E6B44495A867}" type="datetimeFigureOut">
              <a:rPr lang="zh-CN" altLang="en-US" smtClean="0"/>
              <a:pPr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4E1C-F9A1-41E1-8B8D-EB6A7D7C55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723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E9600-7CA6-45F1-8E56-6BA56FAFB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3C8E0-FB52-4E58-A9E8-BB7D994B25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414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7080" y="2022104"/>
            <a:ext cx="63690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990000"/>
                </a:solidFill>
                <a:effectLst/>
              </a:rPr>
              <a:t>电流的热效应</a:t>
            </a:r>
            <a:endParaRPr lang="zh-CN" altLang="en-US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990000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0526" y="4095481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李浴振</a:t>
            </a:r>
            <a:endParaRPr lang="zh-CN" altLang="en-US" sz="54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948957" y="1960541"/>
            <a:ext cx="4991100" cy="4533900"/>
            <a:chOff x="5364856" y="1020383"/>
            <a:chExt cx="4991100" cy="45339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64856" y="1020383"/>
              <a:ext cx="4991100" cy="45339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9169758" y="2279560"/>
              <a:ext cx="373487" cy="347729"/>
            </a:xfrm>
            <a:prstGeom prst="rect">
              <a:avLst/>
            </a:prstGeom>
            <a:solidFill>
              <a:srgbClr val="ACAC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66162" y="132583"/>
            <a:ext cx="119258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用下图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所示的装置，探究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电阻一定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时，电流产生的热量与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电流的关系。</a:t>
            </a:r>
            <a:endParaRPr lang="en-US" altLang="zh-CN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950" y="655803"/>
            <a:ext cx="69846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、在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</a:rPr>
              <a:t>这个实验中电流产生热量的多少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是通过</a:t>
            </a:r>
            <a:r>
              <a:rPr lang="zh-CN" altLang="en-US" sz="2800" u="sng" dirty="0" smtClean="0">
                <a:solidFill>
                  <a:prstClr val="black"/>
                </a:solidFill>
              </a:rPr>
              <a:t>                                          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体现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</a:rPr>
              <a:t>出来的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、请你帮小红完成该实验，你如何操作？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68946" y="1060448"/>
            <a:ext cx="2929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U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型管液面高度差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41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14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电流的热效应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6995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-1650898" y="1162974"/>
            <a:ext cx="5800298" cy="994911"/>
          </a:xfrm>
        </p:spPr>
        <p:txBody>
          <a:bodyPr/>
          <a:lstStyle/>
          <a:p>
            <a:r>
              <a:rPr lang="zh-CN" altLang="en-US" dirty="0" smtClean="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学习目标</a:t>
            </a:r>
            <a:endParaRPr lang="zh-CN" altLang="en-US" dirty="0"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2022945" y="2394750"/>
            <a:ext cx="8534400" cy="17526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通过实验探究影响电流热效应大小的因素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0" y="3544346"/>
            <a:ext cx="100335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重点</a:t>
            </a:r>
            <a:r>
              <a:rPr lang="zh-CN" altLang="en-US" sz="3200" dirty="0" smtClean="0"/>
              <a:t>：</a:t>
            </a:r>
            <a:r>
              <a:rPr lang="zh-CN" altLang="en-US" sz="3200" dirty="0" smtClean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如何设计实验</a:t>
            </a:r>
            <a:r>
              <a:rPr lang="zh-CN" altLang="en-US" sz="32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探究影响电流热效应大小的因素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难点</a:t>
            </a:r>
            <a:r>
              <a:rPr lang="zh-CN" altLang="en-US" sz="3200" dirty="0" smtClean="0"/>
              <a:t>：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实验中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如何反映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电流通过电阻时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产生的热量多少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44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50535" y="431300"/>
            <a:ext cx="662232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问题：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endParaRPr lang="en-US" altLang="zh-CN" sz="32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en-US" altLang="zh-CN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1</a:t>
            </a:r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、火柴着了，说明什么？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en-US" altLang="zh-CN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2</a:t>
            </a:r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、火柴</a:t>
            </a:r>
            <a:r>
              <a:rPr lang="zh-CN" altLang="en-US" sz="3200" dirty="0" smtClean="0">
                <a:solidFill>
                  <a:srgbClr val="FF0000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过了一段时间</a:t>
            </a:r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才着，你能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en-US" altLang="zh-CN" sz="32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</a:t>
            </a:r>
            <a:r>
              <a:rPr lang="en-US" altLang="zh-CN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    </a:t>
            </a:r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提出什么问题？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en-US" altLang="zh-CN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3</a:t>
            </a:r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、镍铬合金丝上的火柴着了，</a:t>
            </a:r>
            <a:r>
              <a:rPr lang="zh-CN" altLang="en-US" sz="3200" dirty="0" smtClean="0">
                <a:solidFill>
                  <a:srgbClr val="FF0000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铜丝</a:t>
            </a:r>
            <a:endParaRPr lang="en-US" altLang="zh-CN" sz="3200" dirty="0" smtClean="0">
              <a:solidFill>
                <a:srgbClr val="FF0000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   </a:t>
            </a:r>
            <a:r>
              <a:rPr lang="zh-CN" altLang="en-US" sz="3200" dirty="0" smtClean="0">
                <a:solidFill>
                  <a:srgbClr val="FF0000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上的火柴却没着</a:t>
            </a:r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。你能提出什么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en-US" altLang="zh-CN" sz="32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</a:t>
            </a:r>
            <a:r>
              <a:rPr lang="en-US" altLang="zh-CN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    </a:t>
            </a:r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问题？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endParaRPr lang="en-US" altLang="zh-CN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169" y="421535"/>
            <a:ext cx="387798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长度、粗细都相同的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镍铬合金丝和铜丝</a:t>
            </a:r>
            <a:endParaRPr lang="en-US" altLang="zh-CN" sz="32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zh-CN" altLang="en-US" sz="32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夹有相同的火柴</a:t>
            </a:r>
            <a:r>
              <a:rPr lang="zh-CN" altLang="en-US" sz="3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。</a:t>
            </a:r>
            <a:endParaRPr lang="zh-CN" altLang="en-US" sz="3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03065" y="0"/>
            <a:ext cx="0" cy="685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639" y="2173510"/>
            <a:ext cx="46958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57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1107" y="0"/>
            <a:ext cx="4735486" cy="3199896"/>
            <a:chOff x="1027484" y="309345"/>
            <a:chExt cx="4735486" cy="31998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0510" y="670738"/>
              <a:ext cx="4382460" cy="2477110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1027484" y="309345"/>
              <a:ext cx="2523768" cy="3199896"/>
              <a:chOff x="1027484" y="309345"/>
              <a:chExt cx="2523768" cy="319989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815920" y="2986021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/>
                  <a:t>铜丝</a:t>
                </a:r>
                <a:endParaRPr lang="zh-CN" altLang="en-US" sz="2800" b="1" dirty="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571223" y="1032131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/>
                  <a:t>镍铬合金丝</a:t>
                </a:r>
                <a:endParaRPr lang="zh-CN" altLang="en-US" sz="2800" b="1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23615" y="309345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火柴</a:t>
                </a:r>
                <a:endPara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561237" y="2353252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火柴</a:t>
                </a:r>
                <a:endPara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27484" y="1552358"/>
                <a:ext cx="494046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/>
                  <a:t>电</a:t>
                </a:r>
                <a:endParaRPr lang="en-US" altLang="zh-CN" sz="2400" b="1" dirty="0" smtClean="0"/>
              </a:p>
              <a:p>
                <a:r>
                  <a:rPr lang="zh-CN" altLang="en-US" sz="2400" b="1" dirty="0" smtClean="0"/>
                  <a:t>源</a:t>
                </a:r>
                <a:endParaRPr lang="zh-CN" altLang="en-US" sz="2400" b="1" dirty="0"/>
              </a:p>
            </p:txBody>
          </p:sp>
        </p:grpSp>
      </p:grpSp>
      <p:cxnSp>
        <p:nvCxnSpPr>
          <p:cNvPr id="6" name="直接连接符 5"/>
          <p:cNvCxnSpPr/>
          <p:nvPr/>
        </p:nvCxnSpPr>
        <p:spPr>
          <a:xfrm flipH="1">
            <a:off x="541655" y="3544077"/>
            <a:ext cx="109470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4231" y="0"/>
            <a:ext cx="4636516" cy="315037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250029" y="610908"/>
            <a:ext cx="1487928" cy="746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62819" y="647081"/>
            <a:ext cx="1487928" cy="746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7231" y="4049148"/>
            <a:ext cx="9623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通电时间相同，</a:t>
            </a:r>
            <a:r>
              <a:rPr lang="zh-CN" altLang="en-US" sz="3200" dirty="0" smtClean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三盏灯都发光</a:t>
            </a:r>
            <a:r>
              <a:rPr lang="zh-CN" altLang="en-US" sz="32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时，镍铬合金丝上的</a:t>
            </a:r>
            <a:endParaRPr lang="en-US" altLang="zh-CN" sz="3200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火柴着</a:t>
            </a:r>
            <a:r>
              <a:rPr lang="zh-CN" altLang="en-US" sz="32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了，而</a:t>
            </a:r>
            <a:r>
              <a:rPr lang="zh-CN" altLang="en-US" sz="3200" dirty="0">
                <a:solidFill>
                  <a:srgbClr val="0070C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一</a:t>
            </a:r>
            <a:r>
              <a:rPr lang="zh-CN" altLang="en-US" sz="3200" dirty="0" smtClean="0">
                <a:solidFill>
                  <a:srgbClr val="0070C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盏灯发光</a:t>
            </a:r>
            <a:r>
              <a:rPr lang="zh-CN" altLang="en-US" sz="32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时，</a:t>
            </a:r>
            <a:r>
              <a:rPr lang="zh-CN" altLang="en-US" sz="3200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镍铬合金丝上的</a:t>
            </a:r>
            <a:r>
              <a:rPr lang="zh-CN" altLang="en-US" sz="3200" dirty="0" smtClean="0">
                <a:solidFill>
                  <a:srgbClr val="0070C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火柴却</a:t>
            </a:r>
            <a:endParaRPr lang="en-US" altLang="zh-CN" sz="3200" dirty="0" smtClean="0">
              <a:solidFill>
                <a:srgbClr val="0070C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dirty="0">
                <a:solidFill>
                  <a:srgbClr val="0070C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没</a:t>
            </a:r>
            <a:r>
              <a:rPr lang="zh-CN" altLang="en-US" sz="3200" dirty="0" smtClean="0">
                <a:solidFill>
                  <a:srgbClr val="0070C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着</a:t>
            </a:r>
            <a:r>
              <a:rPr lang="zh-CN" altLang="en-US" sz="32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。你能提出什么问题？</a:t>
            </a:r>
            <a:endParaRPr lang="zh-CN" altLang="en-US" sz="32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292439" y="115910"/>
            <a:ext cx="296623" cy="340945"/>
          </a:xfrm>
          <a:custGeom>
            <a:avLst/>
            <a:gdLst>
              <a:gd name="connsiteX0" fmla="*/ 180305 w 296623"/>
              <a:gd name="connsiteY0" fmla="*/ 334851 h 340945"/>
              <a:gd name="connsiteX1" fmla="*/ 77274 w 296623"/>
              <a:gd name="connsiteY1" fmla="*/ 257577 h 340945"/>
              <a:gd name="connsiteX2" fmla="*/ 0 w 296623"/>
              <a:gd name="connsiteY2" fmla="*/ 231820 h 340945"/>
              <a:gd name="connsiteX3" fmla="*/ 51516 w 296623"/>
              <a:gd name="connsiteY3" fmla="*/ 218941 h 340945"/>
              <a:gd name="connsiteX4" fmla="*/ 154547 w 296623"/>
              <a:gd name="connsiteY4" fmla="*/ 206062 h 340945"/>
              <a:gd name="connsiteX5" fmla="*/ 141668 w 296623"/>
              <a:gd name="connsiteY5" fmla="*/ 90152 h 340945"/>
              <a:gd name="connsiteX6" fmla="*/ 154547 w 296623"/>
              <a:gd name="connsiteY6" fmla="*/ 38636 h 340945"/>
              <a:gd name="connsiteX7" fmla="*/ 167426 w 296623"/>
              <a:gd name="connsiteY7" fmla="*/ 0 h 340945"/>
              <a:gd name="connsiteX8" fmla="*/ 180305 w 296623"/>
              <a:gd name="connsiteY8" fmla="*/ 38636 h 340945"/>
              <a:gd name="connsiteX9" fmla="*/ 193184 w 296623"/>
              <a:gd name="connsiteY9" fmla="*/ 103031 h 340945"/>
              <a:gd name="connsiteX10" fmla="*/ 244699 w 296623"/>
              <a:gd name="connsiteY10" fmla="*/ 128789 h 340945"/>
              <a:gd name="connsiteX11" fmla="*/ 296215 w 296623"/>
              <a:gd name="connsiteY11" fmla="*/ 115910 h 340945"/>
              <a:gd name="connsiteX12" fmla="*/ 283336 w 296623"/>
              <a:gd name="connsiteY12" fmla="*/ 167425 h 340945"/>
              <a:gd name="connsiteX13" fmla="*/ 296215 w 296623"/>
              <a:gd name="connsiteY13" fmla="*/ 206062 h 340945"/>
              <a:gd name="connsiteX14" fmla="*/ 231820 w 296623"/>
              <a:gd name="connsiteY14" fmla="*/ 334851 h 340945"/>
              <a:gd name="connsiteX15" fmla="*/ 180305 w 296623"/>
              <a:gd name="connsiteY15" fmla="*/ 334851 h 340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6623" h="340945">
                <a:moveTo>
                  <a:pt x="180305" y="334851"/>
                </a:moveTo>
                <a:cubicBezTo>
                  <a:pt x="154547" y="321972"/>
                  <a:pt x="100336" y="267827"/>
                  <a:pt x="77274" y="257577"/>
                </a:cubicBezTo>
                <a:cubicBezTo>
                  <a:pt x="52463" y="246550"/>
                  <a:pt x="0" y="231820"/>
                  <a:pt x="0" y="231820"/>
                </a:cubicBezTo>
                <a:cubicBezTo>
                  <a:pt x="17172" y="227527"/>
                  <a:pt x="34056" y="221851"/>
                  <a:pt x="51516" y="218941"/>
                </a:cubicBezTo>
                <a:cubicBezTo>
                  <a:pt x="85656" y="213251"/>
                  <a:pt x="134699" y="234416"/>
                  <a:pt x="154547" y="206062"/>
                </a:cubicBezTo>
                <a:cubicBezTo>
                  <a:pt x="176840" y="174215"/>
                  <a:pt x="145961" y="128789"/>
                  <a:pt x="141668" y="90152"/>
                </a:cubicBezTo>
                <a:cubicBezTo>
                  <a:pt x="145961" y="72980"/>
                  <a:pt x="149684" y="55655"/>
                  <a:pt x="154547" y="38636"/>
                </a:cubicBezTo>
                <a:cubicBezTo>
                  <a:pt x="158276" y="25583"/>
                  <a:pt x="153851" y="0"/>
                  <a:pt x="167426" y="0"/>
                </a:cubicBezTo>
                <a:cubicBezTo>
                  <a:pt x="181001" y="0"/>
                  <a:pt x="177012" y="25466"/>
                  <a:pt x="180305" y="38636"/>
                </a:cubicBezTo>
                <a:cubicBezTo>
                  <a:pt x="185614" y="59872"/>
                  <a:pt x="188891" y="81566"/>
                  <a:pt x="193184" y="103031"/>
                </a:cubicBezTo>
                <a:cubicBezTo>
                  <a:pt x="305579" y="65565"/>
                  <a:pt x="166646" y="97568"/>
                  <a:pt x="244699" y="128789"/>
                </a:cubicBezTo>
                <a:cubicBezTo>
                  <a:pt x="261133" y="135363"/>
                  <a:pt x="279043" y="120203"/>
                  <a:pt x="296215" y="115910"/>
                </a:cubicBezTo>
                <a:cubicBezTo>
                  <a:pt x="291922" y="133082"/>
                  <a:pt x="283336" y="149725"/>
                  <a:pt x="283336" y="167425"/>
                </a:cubicBezTo>
                <a:cubicBezTo>
                  <a:pt x="283336" y="181001"/>
                  <a:pt x="296215" y="192486"/>
                  <a:pt x="296215" y="206062"/>
                </a:cubicBezTo>
                <a:cubicBezTo>
                  <a:pt x="296215" y="307172"/>
                  <a:pt x="305828" y="305248"/>
                  <a:pt x="231820" y="334851"/>
                </a:cubicBezTo>
                <a:cubicBezTo>
                  <a:pt x="227834" y="336445"/>
                  <a:pt x="206063" y="347730"/>
                  <a:pt x="180305" y="33485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63685" y="-9697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270" y="138011"/>
            <a:ext cx="595035" cy="332398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通</a:t>
            </a:r>
            <a:endParaRPr lang="en-US" altLang="zh-CN" sz="3200" dirty="0" smtClean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电</a:t>
            </a:r>
            <a:endParaRPr lang="en-US" altLang="zh-CN" sz="3200" dirty="0" smtClean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时</a:t>
            </a:r>
            <a:endParaRPr lang="en-US" altLang="zh-CN" sz="3200" dirty="0" smtClean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间</a:t>
            </a:r>
            <a:endParaRPr lang="en-US" altLang="zh-CN" sz="3200" dirty="0" smtClean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相</a:t>
            </a:r>
            <a:endParaRPr lang="en-US" altLang="zh-CN" sz="3200" dirty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同</a:t>
            </a:r>
            <a:endParaRPr lang="en-US" altLang="zh-CN" sz="3200" dirty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1174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0934" y="105619"/>
            <a:ext cx="2464840" cy="776009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zh-CN" altLang="en-US" sz="3600" dirty="0" smtClean="0"/>
              <a:t>实验装置</a:t>
            </a:r>
            <a:endParaRPr lang="zh-CN" altLang="en-US" sz="3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8512" y="1026695"/>
            <a:ext cx="3868638" cy="31739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84746" y="940679"/>
            <a:ext cx="5514975" cy="26765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4652" y="4422953"/>
            <a:ext cx="9805117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思考：</a:t>
            </a:r>
            <a:endParaRPr lang="en-US" altLang="zh-CN" sz="3200" dirty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、完成探究</a:t>
            </a:r>
            <a:r>
              <a:rPr lang="en-US" altLang="zh-CN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应选择</a:t>
            </a:r>
            <a:r>
              <a:rPr lang="zh-CN" altLang="en-US" sz="3200" u="sng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 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和</a:t>
            </a:r>
            <a:r>
              <a:rPr lang="zh-CN" altLang="en-US" sz="3200" u="sng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   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进行探究；</a:t>
            </a:r>
            <a:endParaRPr lang="en-US" altLang="zh-CN" sz="3200" dirty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2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、完成探究</a:t>
            </a:r>
            <a:r>
              <a:rPr lang="en-US" altLang="zh-CN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2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应选择</a:t>
            </a:r>
            <a:r>
              <a:rPr lang="zh-CN" altLang="en-US" sz="3200" u="sng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 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和</a:t>
            </a:r>
            <a:r>
              <a:rPr lang="zh-CN" altLang="en-US" sz="3200" u="sng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   </a:t>
            </a:r>
            <a:r>
              <a:rPr lang="zh-CN" altLang="en-US" sz="32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进行探究；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774292" y="169474"/>
            <a:ext cx="4623515" cy="1845495"/>
            <a:chOff x="6774292" y="169474"/>
            <a:chExt cx="4623515" cy="18454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774292" y="700780"/>
              <a:ext cx="4623515" cy="1314189"/>
              <a:chOff x="6774292" y="700780"/>
              <a:chExt cx="4623515" cy="1314189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774292" y="875644"/>
                <a:ext cx="1532585" cy="1133341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9811560" y="881628"/>
                <a:ext cx="1586247" cy="1133341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>
                <a:stCxn id="10" idx="0"/>
              </p:cNvCxnSpPr>
              <p:nvPr/>
            </p:nvCxnSpPr>
            <p:spPr>
              <a:xfrm flipV="1">
                <a:off x="7540585" y="700780"/>
                <a:ext cx="267605" cy="17486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stCxn id="11" idx="0"/>
              </p:cNvCxnSpPr>
              <p:nvPr/>
            </p:nvCxnSpPr>
            <p:spPr>
              <a:xfrm flipH="1" flipV="1">
                <a:off x="9994010" y="700780"/>
                <a:ext cx="610674" cy="18084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/>
            <p:cNvSpPr txBox="1"/>
            <p:nvPr/>
          </p:nvSpPr>
          <p:spPr>
            <a:xfrm>
              <a:off x="7769188" y="169474"/>
              <a:ext cx="2744662" cy="52322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I</a:t>
              </a:r>
              <a:r>
                <a:rPr lang="zh-CN" altLang="en-US" sz="2800" dirty="0" smtClean="0"/>
                <a:t>和</a:t>
              </a:r>
              <a:r>
                <a:rPr lang="en-US" altLang="zh-CN" sz="2800" dirty="0" smtClean="0"/>
                <a:t>t</a:t>
              </a:r>
              <a:r>
                <a:rPr lang="zh-CN" altLang="en-US" sz="2800" dirty="0" smtClean="0"/>
                <a:t>相同，</a:t>
              </a:r>
              <a:r>
                <a:rPr lang="en-US" altLang="zh-CN" sz="2800" dirty="0" smtClean="0"/>
                <a:t>R</a:t>
              </a:r>
              <a:r>
                <a:rPr lang="zh-CN" altLang="en-US" sz="2800" dirty="0" smtClean="0"/>
                <a:t>不同</a:t>
              </a:r>
              <a:endParaRPr lang="zh-CN" altLang="en-US" sz="28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54835" y="78338"/>
            <a:ext cx="3152041" cy="3970318"/>
            <a:chOff x="5154835" y="78338"/>
            <a:chExt cx="3152041" cy="3970318"/>
          </a:xfrm>
        </p:grpSpPr>
        <p:grpSp>
          <p:nvGrpSpPr>
            <p:cNvPr id="28" name="组合 27"/>
            <p:cNvGrpSpPr/>
            <p:nvPr/>
          </p:nvGrpSpPr>
          <p:grpSpPr>
            <a:xfrm>
              <a:off x="5682640" y="1313645"/>
              <a:ext cx="2624236" cy="1887732"/>
              <a:chOff x="5682640" y="1313645"/>
              <a:chExt cx="2624236" cy="188773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774291" y="2068036"/>
                <a:ext cx="1532585" cy="1133341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5682640" y="1313645"/>
                <a:ext cx="1091652" cy="38855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endCxn id="24" idx="3"/>
              </p:cNvCxnSpPr>
              <p:nvPr/>
            </p:nvCxnSpPr>
            <p:spPr>
              <a:xfrm flipH="1" flipV="1">
                <a:off x="5698574" y="2063497"/>
                <a:ext cx="1075718" cy="75123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5154835" y="78338"/>
              <a:ext cx="543739" cy="3970318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 </a:t>
              </a:r>
              <a:r>
                <a:rPr lang="en-US" altLang="zh-CN" sz="2800" dirty="0" smtClean="0"/>
                <a:t>R</a:t>
              </a:r>
            </a:p>
            <a:p>
              <a:r>
                <a:rPr lang="zh-CN" altLang="en-US" sz="2800" dirty="0" smtClean="0"/>
                <a:t>和</a:t>
              </a:r>
              <a:endParaRPr lang="en-US" altLang="zh-CN" sz="2800" dirty="0" smtClean="0"/>
            </a:p>
            <a:p>
              <a:r>
                <a:rPr lang="en-US" altLang="zh-CN" sz="2800" dirty="0" smtClean="0"/>
                <a:t> t</a:t>
              </a:r>
            </a:p>
            <a:p>
              <a:r>
                <a:rPr lang="zh-CN" altLang="en-US" sz="2800" dirty="0" smtClean="0"/>
                <a:t>相</a:t>
              </a:r>
              <a:endParaRPr lang="en-US" altLang="zh-CN" sz="2800" dirty="0" smtClean="0"/>
            </a:p>
            <a:p>
              <a:r>
                <a:rPr lang="zh-CN" altLang="en-US" sz="2800" dirty="0" smtClean="0"/>
                <a:t>同</a:t>
              </a:r>
              <a:endParaRPr lang="en-US" altLang="zh-CN" sz="2800" dirty="0" smtClean="0"/>
            </a:p>
            <a:p>
              <a:r>
                <a:rPr lang="zh-CN" altLang="en-US" sz="2800" dirty="0" smtClean="0"/>
                <a:t>但</a:t>
              </a:r>
              <a:endParaRPr lang="en-US" altLang="zh-CN" sz="2800" dirty="0" smtClean="0"/>
            </a:p>
            <a:p>
              <a:r>
                <a:rPr lang="en-US" altLang="zh-CN" sz="2800" dirty="0"/>
                <a:t> </a:t>
              </a:r>
              <a:r>
                <a:rPr lang="en-US" altLang="zh-CN" sz="2800" dirty="0" smtClean="0"/>
                <a:t> I</a:t>
              </a:r>
            </a:p>
            <a:p>
              <a:r>
                <a:rPr lang="zh-CN" altLang="en-US" sz="2800" dirty="0" smtClean="0"/>
                <a:t>不</a:t>
              </a:r>
              <a:endParaRPr lang="en-US" altLang="zh-CN" sz="2800" dirty="0" smtClean="0"/>
            </a:p>
            <a:p>
              <a:r>
                <a:rPr lang="zh-CN" altLang="en-US" sz="2800" dirty="0" smtClean="0"/>
                <a:t>同</a:t>
              </a:r>
              <a:endParaRPr lang="zh-CN" altLang="en-US" sz="2800" dirty="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01513" y="4878151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R2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39813" y="4902954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R3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01512" y="5546680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R1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39812" y="5524482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R2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54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83725" y="222402"/>
            <a:ext cx="2743200" cy="806738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交流讨论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48917" y="1202126"/>
            <a:ext cx="9878291" cy="1752600"/>
          </a:xfrm>
        </p:spPr>
        <p:txBody>
          <a:bodyPr>
            <a:normAutofit/>
          </a:bodyPr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、实验中，通过观察什么现象来比较电流通过电阻时产生热量的多少？</a:t>
            </a:r>
            <a:endParaRPr lang="zh-CN" altLang="en-US" b="1" dirty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8917" y="2542937"/>
            <a:ext cx="10144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2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、实验中选用水还是煤油，实验效果更好，为什么？</a:t>
            </a:r>
            <a:endParaRPr lang="zh-CN" altLang="en-US" sz="3200" b="1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6" name="副标题 4"/>
          <p:cNvSpPr txBox="1">
            <a:spLocks/>
          </p:cNvSpPr>
          <p:nvPr/>
        </p:nvSpPr>
        <p:spPr>
          <a:xfrm>
            <a:off x="901521" y="4128038"/>
            <a:ext cx="10972800" cy="2394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4</a:t>
            </a:r>
            <a:r>
              <a:rPr lang="zh-CN" altLang="en-US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</a:t>
            </a:r>
            <a:r>
              <a:rPr lang="zh-CN" altLang="zh-CN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实验过程中，</a:t>
            </a:r>
            <a:r>
              <a:rPr lang="zh-CN" altLang="en-US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如果做完一个探究实验就立即用同一器材做另外一个探究实验，探究结果会受影响吗？为什么？</a:t>
            </a:r>
            <a:endParaRPr lang="zh-CN" altLang="en-US" b="1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3825" y="1785916"/>
            <a:ext cx="449353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等质量的煤油温度的变化量</a:t>
            </a:r>
            <a:endParaRPr lang="zh-CN" altLang="en-US" sz="2800" dirty="0">
              <a:solidFill>
                <a:srgbClr val="FF0000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4752" y="3073699"/>
            <a:ext cx="3416320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煤油，煤油比热容小</a:t>
            </a:r>
            <a:endParaRPr lang="zh-CN" altLang="en-US" sz="2800" dirty="0">
              <a:solidFill>
                <a:srgbClr val="FF0000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8917" y="3661871"/>
            <a:ext cx="8895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3</a:t>
            </a:r>
            <a:r>
              <a:rPr lang="zh-CN" altLang="en-US" sz="2800" b="1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、实验器材中</a:t>
            </a:r>
            <a:r>
              <a:rPr lang="zh-CN" altLang="zh-CN" sz="2800" b="1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，为什么要在小桶外面又套一层桶呢？</a:t>
            </a:r>
            <a:endParaRPr lang="en-US" altLang="zh-CN" sz="2800" b="1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2684" y="4131078"/>
            <a:ext cx="5570756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为了减少热量损失，减小实验误差</a:t>
            </a:r>
            <a:endParaRPr lang="zh-CN" altLang="en-US" sz="2800" dirty="0">
              <a:solidFill>
                <a:srgbClr val="FF0000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72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83724" y="222402"/>
            <a:ext cx="3876151" cy="8067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实验注意事项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48917" y="1202126"/>
            <a:ext cx="9878291" cy="1752600"/>
          </a:xfrm>
        </p:spPr>
        <p:txBody>
          <a:bodyPr>
            <a:normAutofit/>
          </a:bodyPr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、温度计不能碰</a:t>
            </a:r>
            <a:r>
              <a:rPr lang="zh-CN" altLang="en-US" b="1" u="sng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       </a:t>
            </a:r>
            <a:endParaRPr lang="zh-CN" altLang="en-US" b="1" dirty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8917" y="2078426"/>
            <a:ext cx="99581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2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、读煤油初始温度时，开关应该</a:t>
            </a:r>
            <a:r>
              <a:rPr lang="zh-CN" altLang="en-US" sz="3200" b="1" u="sng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，待温度计</a:t>
            </a:r>
            <a:endParaRPr lang="en-US" altLang="zh-CN" sz="3200" b="1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en-US" altLang="zh-CN" sz="3200" b="1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</a:t>
            </a:r>
            <a:r>
              <a:rPr lang="en-US" altLang="zh-CN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示数</a:t>
            </a:r>
            <a:r>
              <a:rPr lang="zh-CN" altLang="en-US" sz="3200" b="1" u="sng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  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后，再读数。</a:t>
            </a:r>
            <a:endParaRPr lang="en-US" altLang="zh-CN" sz="3200" b="1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endParaRPr lang="zh-CN" altLang="en-US" sz="3200" b="1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30332" y="1648496"/>
            <a:ext cx="20606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048917" y="3417340"/>
            <a:ext cx="1053846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3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、读</a:t>
            </a:r>
            <a:r>
              <a:rPr lang="zh-CN" altLang="en-US" sz="3200" b="1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末温时两只温度计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要</a:t>
            </a:r>
            <a:r>
              <a:rPr lang="zh-CN" altLang="en-US" sz="3200" b="1" u="sng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         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（填“同时”或</a:t>
            </a:r>
            <a:endParaRPr lang="en-US" altLang="zh-CN" sz="3200" b="1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en-US" altLang="zh-CN" sz="3200" b="1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</a:t>
            </a:r>
            <a:r>
              <a:rPr lang="en-US" altLang="zh-CN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“不同时”）读数。读数时，温度计</a:t>
            </a:r>
            <a:r>
              <a:rPr lang="zh-CN" altLang="en-US" sz="3200" b="1" u="sng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  （</a:t>
            </a: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填“能”</a:t>
            </a:r>
            <a:endParaRPr lang="en-US" altLang="zh-CN" sz="3200" b="1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    或“不能”）离开煤油。</a:t>
            </a:r>
            <a:endParaRPr lang="zh-CN" altLang="en-US" sz="3200" b="1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8062" y="114735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桶壁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1262" y="20784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断开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55323" y="255481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稳定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90952" y="341734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同时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87759" y="39405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不能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954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11550" y="359635"/>
            <a:ext cx="10607899" cy="3713017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        </a:t>
            </a:r>
            <a:r>
              <a:rPr lang="zh-CN" altLang="zh-CN" dirty="0" smtClean="0">
                <a:solidFill>
                  <a:schemeClr val="tx1"/>
                </a:solidFill>
              </a:rPr>
              <a:t>在</a:t>
            </a:r>
            <a:r>
              <a:rPr lang="zh-CN" altLang="zh-CN" dirty="0">
                <a:solidFill>
                  <a:schemeClr val="tx1"/>
                </a:solidFill>
              </a:rPr>
              <a:t>探究电流通过导体产生的热量与哪些因素有关时，把两段金属丝</a:t>
            </a:r>
            <a:r>
              <a:rPr lang="en-US" altLang="zh-CN" i="1" dirty="0">
                <a:solidFill>
                  <a:schemeClr val="tx1"/>
                </a:solidFill>
              </a:rPr>
              <a:t>A</a:t>
            </a:r>
            <a:r>
              <a:rPr lang="zh-CN" altLang="zh-CN" dirty="0">
                <a:solidFill>
                  <a:schemeClr val="tx1"/>
                </a:solidFill>
              </a:rPr>
              <a:t>、</a:t>
            </a:r>
            <a:r>
              <a:rPr lang="en-US" altLang="zh-CN" i="1" dirty="0">
                <a:solidFill>
                  <a:schemeClr val="tx1"/>
                </a:solidFill>
              </a:rPr>
              <a:t>B</a:t>
            </a:r>
            <a:r>
              <a:rPr lang="zh-CN" altLang="zh-CN" dirty="0">
                <a:solidFill>
                  <a:schemeClr val="tx1"/>
                </a:solidFill>
              </a:rPr>
              <a:t>（已知</a:t>
            </a:r>
            <a:r>
              <a:rPr lang="en-US" altLang="zh-CN" i="1" dirty="0">
                <a:solidFill>
                  <a:schemeClr val="tx1"/>
                </a:solidFill>
              </a:rPr>
              <a:t>A</a:t>
            </a:r>
            <a:r>
              <a:rPr lang="zh-CN" altLang="zh-CN" dirty="0">
                <a:solidFill>
                  <a:schemeClr val="tx1"/>
                </a:solidFill>
              </a:rPr>
              <a:t>、</a:t>
            </a:r>
            <a:r>
              <a:rPr lang="en-US" altLang="zh-CN" i="1" dirty="0">
                <a:solidFill>
                  <a:schemeClr val="tx1"/>
                </a:solidFill>
              </a:rPr>
              <a:t>B</a:t>
            </a:r>
            <a:r>
              <a:rPr lang="zh-CN" altLang="zh-CN" dirty="0">
                <a:solidFill>
                  <a:schemeClr val="tx1"/>
                </a:solidFill>
              </a:rPr>
              <a:t>两金属丝的电阻分别为</a:t>
            </a:r>
            <a:r>
              <a:rPr lang="en-US" altLang="zh-CN" i="1" dirty="0">
                <a:solidFill>
                  <a:schemeClr val="tx1"/>
                </a:solidFill>
              </a:rPr>
              <a:t>R</a:t>
            </a:r>
            <a:r>
              <a:rPr lang="en-US" altLang="zh-CN" i="1" baseline="-25000" dirty="0">
                <a:solidFill>
                  <a:schemeClr val="tx1"/>
                </a:solidFill>
              </a:rPr>
              <a:t>A</a:t>
            </a:r>
            <a:r>
              <a:rPr lang="zh-CN" altLang="zh-CN" dirty="0">
                <a:solidFill>
                  <a:schemeClr val="tx1"/>
                </a:solidFill>
              </a:rPr>
              <a:t>、</a:t>
            </a:r>
            <a:r>
              <a:rPr lang="en-US" altLang="zh-CN" i="1" dirty="0">
                <a:solidFill>
                  <a:schemeClr val="tx1"/>
                </a:solidFill>
              </a:rPr>
              <a:t>R</a:t>
            </a:r>
            <a:r>
              <a:rPr lang="en-US" altLang="zh-CN" i="1" baseline="-25000" dirty="0">
                <a:solidFill>
                  <a:schemeClr val="tx1"/>
                </a:solidFill>
              </a:rPr>
              <a:t>B</a:t>
            </a:r>
            <a:r>
              <a:rPr lang="zh-CN" altLang="zh-CN" dirty="0">
                <a:solidFill>
                  <a:schemeClr val="tx1"/>
                </a:solidFill>
              </a:rPr>
              <a:t>，且</a:t>
            </a:r>
            <a:r>
              <a:rPr lang="en-US" altLang="zh-CN" i="1" dirty="0">
                <a:solidFill>
                  <a:schemeClr val="tx1"/>
                </a:solidFill>
              </a:rPr>
              <a:t>R</a:t>
            </a:r>
            <a:r>
              <a:rPr lang="en-US" altLang="zh-CN" i="1" baseline="-25000" dirty="0">
                <a:solidFill>
                  <a:schemeClr val="tx1"/>
                </a:solidFill>
              </a:rPr>
              <a:t>A</a:t>
            </a:r>
            <a:r>
              <a:rPr lang="zh-CN" altLang="zh-CN" dirty="0">
                <a:solidFill>
                  <a:schemeClr val="tx1"/>
                </a:solidFill>
              </a:rPr>
              <a:t>＞</a:t>
            </a:r>
            <a:r>
              <a:rPr lang="en-US" altLang="zh-CN" i="1" dirty="0">
                <a:solidFill>
                  <a:schemeClr val="tx1"/>
                </a:solidFill>
              </a:rPr>
              <a:t>R</a:t>
            </a:r>
            <a:r>
              <a:rPr lang="en-US" altLang="zh-CN" i="1" baseline="-25000" dirty="0">
                <a:solidFill>
                  <a:schemeClr val="tx1"/>
                </a:solidFill>
              </a:rPr>
              <a:t>B</a:t>
            </a:r>
            <a:r>
              <a:rPr lang="zh-CN" altLang="zh-CN" dirty="0">
                <a:solidFill>
                  <a:schemeClr val="tx1"/>
                </a:solidFill>
              </a:rPr>
              <a:t>）分别放在如图</a:t>
            </a:r>
            <a:r>
              <a:rPr lang="en-US" altLang="zh-CN" dirty="0">
                <a:solidFill>
                  <a:schemeClr val="tx1"/>
                </a:solidFill>
              </a:rPr>
              <a:t>21</a:t>
            </a:r>
            <a:r>
              <a:rPr lang="zh-CN" altLang="zh-CN" dirty="0">
                <a:solidFill>
                  <a:schemeClr val="tx1"/>
                </a:solidFill>
              </a:rPr>
              <a:t>所示的两个完全相同的烧瓶中并接入电路，在烧瓶中加入质量、初温均相同的煤油，再分别插入相同的温度计</a:t>
            </a:r>
            <a:r>
              <a:rPr lang="en-US" altLang="zh-CN" i="1" dirty="0">
                <a:solidFill>
                  <a:schemeClr val="tx1"/>
                </a:solidFill>
              </a:rPr>
              <a:t>a</a:t>
            </a:r>
            <a:r>
              <a:rPr lang="zh-CN" altLang="zh-CN" dirty="0">
                <a:solidFill>
                  <a:schemeClr val="tx1"/>
                </a:solidFill>
              </a:rPr>
              <a:t>、</a:t>
            </a:r>
            <a:r>
              <a:rPr lang="en-US" altLang="zh-CN" i="1" dirty="0">
                <a:solidFill>
                  <a:schemeClr val="tx1"/>
                </a:solidFill>
              </a:rPr>
              <a:t>b</a:t>
            </a:r>
            <a:r>
              <a:rPr lang="zh-CN" altLang="zh-CN" dirty="0">
                <a:solidFill>
                  <a:schemeClr val="tx1"/>
                </a:solidFill>
              </a:rPr>
              <a:t>。闭合开关通电一定时间，可以通过温度计的示数变化情况，了解金属丝产生热量的多少</a:t>
            </a:r>
            <a:r>
              <a:rPr lang="zh-CN" altLang="zh-CN" dirty="0" smtClean="0">
                <a:solidFill>
                  <a:schemeClr val="tx1"/>
                </a:solidFill>
              </a:rPr>
              <a:t>。</a:t>
            </a:r>
            <a:r>
              <a:rPr lang="zh-CN" altLang="en-US" dirty="0" smtClean="0">
                <a:solidFill>
                  <a:schemeClr val="tx1"/>
                </a:solidFill>
              </a:rPr>
              <a:t>此</a:t>
            </a:r>
            <a:r>
              <a:rPr lang="zh-CN" altLang="zh-CN" dirty="0" smtClean="0">
                <a:solidFill>
                  <a:schemeClr val="tx1"/>
                </a:solidFill>
              </a:rPr>
              <a:t>方案</a:t>
            </a:r>
            <a:r>
              <a:rPr lang="zh-CN" altLang="zh-CN" dirty="0">
                <a:solidFill>
                  <a:schemeClr val="tx1"/>
                </a:solidFill>
              </a:rPr>
              <a:t>可探究</a:t>
            </a:r>
            <a:r>
              <a:rPr lang="en-US" altLang="zh-CN" dirty="0">
                <a:solidFill>
                  <a:schemeClr val="tx1"/>
                </a:solidFill>
              </a:rPr>
              <a:t>_______</a:t>
            </a:r>
            <a:r>
              <a:rPr lang="zh-CN" altLang="zh-CN" dirty="0">
                <a:solidFill>
                  <a:schemeClr val="tx1"/>
                </a:solidFill>
              </a:rPr>
              <a:t>和时间相同时，电流通过金属丝产生的热量与</a:t>
            </a:r>
            <a:r>
              <a:rPr lang="en-US" altLang="zh-CN" dirty="0">
                <a:solidFill>
                  <a:schemeClr val="tx1"/>
                </a:solidFill>
              </a:rPr>
              <a:t>________</a:t>
            </a:r>
            <a:r>
              <a:rPr lang="zh-CN" altLang="zh-CN" dirty="0">
                <a:solidFill>
                  <a:schemeClr val="tx1"/>
                </a:solidFill>
              </a:rPr>
              <a:t>大小的关系</a:t>
            </a:r>
            <a:r>
              <a:rPr lang="zh-CN" altLang="zh-CN" dirty="0" smtClean="0">
                <a:solidFill>
                  <a:schemeClr val="tx1"/>
                </a:solidFill>
              </a:rPr>
              <a:t>。温度计</a:t>
            </a:r>
            <a:r>
              <a:rPr lang="zh-CN" altLang="zh-CN" dirty="0">
                <a:solidFill>
                  <a:schemeClr val="tx1"/>
                </a:solidFill>
              </a:rPr>
              <a:t>示数较高的应该是</a:t>
            </a:r>
            <a:r>
              <a:rPr lang="en-US" altLang="zh-CN" dirty="0" smtClean="0">
                <a:solidFill>
                  <a:schemeClr val="tx1"/>
                </a:solidFill>
              </a:rPr>
              <a:t>_______</a:t>
            </a:r>
            <a:r>
              <a:rPr lang="zh-CN" altLang="zh-CN" dirty="0">
                <a:solidFill>
                  <a:schemeClr val="tx1"/>
                </a:solidFill>
              </a:rPr>
              <a:t>（选填</a:t>
            </a:r>
            <a:r>
              <a:rPr lang="en-US" altLang="zh-CN" dirty="0">
                <a:solidFill>
                  <a:schemeClr val="tx1"/>
                </a:solidFill>
              </a:rPr>
              <a:t>“</a:t>
            </a:r>
            <a:r>
              <a:rPr lang="en-US" altLang="zh-CN" i="1" dirty="0">
                <a:solidFill>
                  <a:schemeClr val="tx1"/>
                </a:solidFill>
              </a:rPr>
              <a:t>a</a:t>
            </a:r>
            <a:r>
              <a:rPr lang="en-US" altLang="zh-CN" dirty="0">
                <a:solidFill>
                  <a:schemeClr val="tx1"/>
                </a:solidFill>
              </a:rPr>
              <a:t>”</a:t>
            </a:r>
            <a:r>
              <a:rPr lang="zh-CN" altLang="zh-CN" dirty="0">
                <a:solidFill>
                  <a:schemeClr val="tx1"/>
                </a:solidFill>
              </a:rPr>
              <a:t>或</a:t>
            </a:r>
            <a:r>
              <a:rPr lang="en-US" altLang="zh-CN" dirty="0">
                <a:solidFill>
                  <a:schemeClr val="tx1"/>
                </a:solidFill>
              </a:rPr>
              <a:t>“</a:t>
            </a:r>
            <a:r>
              <a:rPr lang="en-US" altLang="zh-CN" i="1" dirty="0">
                <a:solidFill>
                  <a:schemeClr val="tx1"/>
                </a:solidFill>
              </a:rPr>
              <a:t>b</a:t>
            </a:r>
            <a:r>
              <a:rPr lang="en-US" altLang="zh-CN" dirty="0">
                <a:solidFill>
                  <a:schemeClr val="tx1"/>
                </a:solidFill>
              </a:rPr>
              <a:t>”</a:t>
            </a:r>
            <a:r>
              <a:rPr lang="zh-CN" altLang="zh-CN" dirty="0">
                <a:solidFill>
                  <a:schemeClr val="tx1"/>
                </a:solidFill>
              </a:rPr>
              <a:t>）。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2460" y="3745567"/>
            <a:ext cx="3782291" cy="285485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2885" y="248562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电流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3037" y="284623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电阻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83605" y="2784676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27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7145890" y="2531580"/>
            <a:ext cx="439737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5" name="Rectangle 182"/>
          <p:cNvSpPr>
            <a:spLocks noChangeArrowheads="1"/>
          </p:cNvSpPr>
          <p:nvPr/>
        </p:nvSpPr>
        <p:spPr bwMode="auto">
          <a:xfrm>
            <a:off x="2146852" y="185530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6" name="Rectangle 196"/>
          <p:cNvSpPr>
            <a:spLocks noChangeArrowheads="1"/>
          </p:cNvSpPr>
          <p:nvPr/>
        </p:nvSpPr>
        <p:spPr bwMode="auto">
          <a:xfrm>
            <a:off x="0" y="236390"/>
            <a:ext cx="11299888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用下图所示的装置，探究电流一定时，电流产生的热量与电阻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的关系。她分别将两段阻值不同的电阻丝（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）密封在完全相同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的烧瓶中，并通过短玻璃管与气球相连。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7" name="Rectangle 197"/>
          <p:cNvSpPr>
            <a:spLocks noChangeArrowheads="1"/>
          </p:cNvSpPr>
          <p:nvPr/>
        </p:nvSpPr>
        <p:spPr bwMode="auto">
          <a:xfrm>
            <a:off x="0" y="3059605"/>
            <a:ext cx="1920259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在这个实验中电流产生热量的多少是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通过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         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体现出来的。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88" name="图片 1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5565" y="1871294"/>
            <a:ext cx="4653581" cy="4252942"/>
          </a:xfrm>
          <a:prstGeom prst="rect">
            <a:avLst/>
          </a:prstGeom>
        </p:spPr>
      </p:pic>
      <p:sp>
        <p:nvSpPr>
          <p:cNvPr id="189" name="文本框 188"/>
          <p:cNvSpPr txBox="1"/>
          <p:nvPr/>
        </p:nvSpPr>
        <p:spPr>
          <a:xfrm>
            <a:off x="1749288" y="379814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气球的大小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94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1012</Words>
  <Application>Microsoft Office PowerPoint</Application>
  <PresentationFormat>自定义</PresentationFormat>
  <Paragraphs>91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Office 主题​​</vt:lpstr>
      <vt:lpstr>幻灯片 1</vt:lpstr>
      <vt:lpstr>学习目标</vt:lpstr>
      <vt:lpstr>幻灯片 3</vt:lpstr>
      <vt:lpstr>幻灯片 4</vt:lpstr>
      <vt:lpstr>实验装置</vt:lpstr>
      <vt:lpstr>交流讨论</vt:lpstr>
      <vt:lpstr>实验注意事项</vt:lpstr>
      <vt:lpstr>幻灯片 8</vt:lpstr>
      <vt:lpstr>幻灯片 9</vt:lpstr>
      <vt:lpstr>幻灯片 10</vt:lpstr>
      <vt:lpstr>幻灯片 11</vt:lpstr>
      <vt:lpstr>电流的热效应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liluoz</dc:creator>
  <cp:lastModifiedBy>Administrator</cp:lastModifiedBy>
  <cp:revision>45</cp:revision>
  <dcterms:modified xsi:type="dcterms:W3CDTF">2018-11-30T13:45:11Z</dcterms:modified>
</cp:coreProperties>
</file>